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48" r:id="rId2"/>
    <p:sldId id="549" r:id="rId3"/>
    <p:sldId id="550" r:id="rId4"/>
    <p:sldId id="569" r:id="rId5"/>
    <p:sldId id="552" r:id="rId6"/>
    <p:sldId id="570" r:id="rId7"/>
    <p:sldId id="555" r:id="rId8"/>
    <p:sldId id="575" r:id="rId9"/>
    <p:sldId id="576" r:id="rId10"/>
    <p:sldId id="557" r:id="rId11"/>
    <p:sldId id="558" r:id="rId12"/>
    <p:sldId id="559" r:id="rId13"/>
    <p:sldId id="563" r:id="rId14"/>
    <p:sldId id="564" r:id="rId15"/>
    <p:sldId id="568" r:id="rId16"/>
    <p:sldId id="571" r:id="rId17"/>
    <p:sldId id="4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548"/>
            <p14:sldId id="549"/>
            <p14:sldId id="550"/>
            <p14:sldId id="569"/>
            <p14:sldId id="552"/>
            <p14:sldId id="570"/>
            <p14:sldId id="555"/>
            <p14:sldId id="575"/>
            <p14:sldId id="576"/>
            <p14:sldId id="557"/>
            <p14:sldId id="558"/>
            <p14:sldId id="559"/>
            <p14:sldId id="563"/>
            <p14:sldId id="564"/>
            <p14:sldId id="568"/>
            <p14:sldId id="571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8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467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863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11/1/2021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0.mp4"/><Relationship Id="rId7" Type="http://schemas.openxmlformats.org/officeDocument/2006/relationships/image" Target="../media/image1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11.mp4"/><Relationship Id="rId7" Type="http://schemas.openxmlformats.org/officeDocument/2006/relationships/image" Target="../media/image1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microsoft.com/office/2007/relationships/media" Target="../media/media14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audio" Target="../media/media15.mp3"/><Relationship Id="rId11" Type="http://schemas.openxmlformats.org/officeDocument/2006/relationships/image" Target="../media/image28.png"/><Relationship Id="rId5" Type="http://schemas.microsoft.com/office/2007/relationships/media" Target="../media/media15.mp3"/><Relationship Id="rId10" Type="http://schemas.openxmlformats.org/officeDocument/2006/relationships/image" Target="../media/image27.png"/><Relationship Id="rId4" Type="http://schemas.openxmlformats.org/officeDocument/2006/relationships/video" Target="../media/media14.mp4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28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27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audio" Target="../media/media15.mp3"/><Relationship Id="rId11" Type="http://schemas.openxmlformats.org/officeDocument/2006/relationships/image" Target="../media/image26.png"/><Relationship Id="rId5" Type="http://schemas.microsoft.com/office/2007/relationships/media" Target="../media/media15.mp3"/><Relationship Id="rId10" Type="http://schemas.openxmlformats.org/officeDocument/2006/relationships/notesSlide" Target="../notesSlides/notesSlide16.xml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11" Type="http://schemas.openxmlformats.org/officeDocument/2006/relationships/image" Target="../media/image38.sv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svg"/><Relationship Id="rId9" Type="http://schemas.openxmlformats.org/officeDocument/2006/relationships/hyperlink" Target="http://www.sztaki.h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8.mp4"/><Relationship Id="rId7" Type="http://schemas.openxmlformats.org/officeDocument/2006/relationships/image" Target="../media/image1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10931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8" y="1761441"/>
            <a:ext cx="11063065" cy="389170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Azt várnánk,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 ez az érték egyre kisebb és kisebb lesz, magyarul ez a fekete vonal ellaposodik. Erre persze van egy sokkal értelmesebb mutatószámom is de egyelőre maradjunk ebben.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484706" y="3112961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484706" y="31129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516539" y="209500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516539" y="200433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660544" y="20946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Bármely időpontban a középpontól mért távolság [negatív ha lefelé, pozitív ha felfelé tért el]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748917" y="20937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zöld </a:t>
            </a:r>
            <a:r>
              <a:rPr lang="hu-H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volnal</a:t>
            </a:r>
            <a:endParaRPr lang="hu-H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5B30AC3D-B229-4E0F-93B0-A76B68AB21B9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Hogyan számszerűsítsük, hogy mennyire volt jó egy futás, mennyire jól tanulta meg a neurális háló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összefüggést.</a:t>
            </a:r>
          </a:p>
        </p:txBody>
      </p:sp>
      <p:sp>
        <p:nvSpPr>
          <p:cNvPr id="26" name="Szöveg helye 14">
            <a:extLst>
              <a:ext uri="{FF2B5EF4-FFF2-40B4-BE49-F238E27FC236}">
                <a16:creationId xmlns:a16="http://schemas.microsoft.com/office/drawing/2014/main" id="{58642B83-4588-48B9-9D2B-C5FCE17CAAC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erre lesz egy válaszom, de ennél fontosabb, hogy mennyire sikerült közel tartania magát a középvonalhoz. Ezt a középvonaltól mért eltérés abszolútértékének kumulatív értékével mértem, amelyet az alábbi ábrán a fekete vonal jelöl. Az eltérések abszolútértékei összeadódnak és így igy alakul ki minden időpillanatban az adott eredmény.</a:t>
            </a:r>
          </a:p>
        </p:txBody>
      </p:sp>
    </p:spTree>
    <p:extLst>
      <p:ext uri="{BB962C8B-B14F-4D97-AF65-F5344CB8AC3E}">
        <p14:creationId xmlns:p14="http://schemas.microsoft.com/office/powerpoint/2010/main" val="4101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26071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kimetet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26655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37825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16255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43923" y="2706466"/>
            <a:ext cx="378514" cy="378514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94EACF27-F664-436D-AB63-09441A4ADF3B}"/>
              </a:ext>
            </a:extLst>
          </p:cNvPr>
          <p:cNvSpPr/>
          <p:nvPr/>
        </p:nvSpPr>
        <p:spPr>
          <a:xfrm>
            <a:off x="-6105" y="187573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AC80416-B54F-463E-AB9B-0CF38508A64E}"/>
              </a:ext>
            </a:extLst>
          </p:cNvPr>
          <p:cNvSpPr/>
          <p:nvPr/>
        </p:nvSpPr>
        <p:spPr>
          <a:xfrm>
            <a:off x="-6105" y="187573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pic>
        <p:nvPicPr>
          <p:cNvPr id="4" name="ani_test_history">
            <a:hlinkClick r:id="" action="ppaction://media"/>
            <a:extLst>
              <a:ext uri="{FF2B5EF4-FFF2-40B4-BE49-F238E27FC236}">
                <a16:creationId xmlns:a16="http://schemas.microsoft.com/office/drawing/2014/main" id="{F96D9A66-6623-4708-AE27-5317E21823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82" y="1297421"/>
            <a:ext cx="11083636" cy="4263159"/>
          </a:xfrm>
          <a:prstGeom prst="rect">
            <a:avLst/>
          </a:prstGeom>
        </p:spPr>
      </p:pic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nagyon rövid tanulás után engedem végig a pályán – hogy érezzük a különbséget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Csak, hogy érezzük milyen az amikor</a:t>
            </a:r>
          </a:p>
        </p:txBody>
      </p:sp>
    </p:spTree>
    <p:extLst>
      <p:ext uri="{BB962C8B-B14F-4D97-AF65-F5344CB8AC3E}">
        <p14:creationId xmlns:p14="http://schemas.microsoft.com/office/powerpoint/2010/main" val="289193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29241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5703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290746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38043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71459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</p:spTree>
    <p:extLst>
      <p:ext uri="{BB962C8B-B14F-4D97-AF65-F5344CB8AC3E}">
        <p14:creationId xmlns:p14="http://schemas.microsoft.com/office/powerpoint/2010/main" val="108314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02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E7174BEE-5609-40EF-9C0B-87ED82BC4DCE}"/>
              </a:ext>
            </a:extLst>
          </p:cNvPr>
          <p:cNvSpPr/>
          <p:nvPr/>
        </p:nvSpPr>
        <p:spPr>
          <a:xfrm>
            <a:off x="796555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Ide jön egy animáció ahol x = idő, y = </a:t>
            </a:r>
            <a:r>
              <a:rPr lang="hu-HU" sz="1200" dirty="0" err="1">
                <a:latin typeface="Arial Nova Cond" panose="020B0506020202020204" pitchFamily="34" charset="0"/>
              </a:rPr>
              <a:t>value</a:t>
            </a:r>
            <a:r>
              <a:rPr lang="hu-HU" sz="1200" dirty="0">
                <a:latin typeface="Arial Nova Cond" panose="020B0506020202020204" pitchFamily="34" charset="0"/>
              </a:rPr>
              <a:t> (</a:t>
            </a:r>
            <a:r>
              <a:rPr lang="hu-HU" sz="1200" dirty="0" err="1">
                <a:latin typeface="Arial Nova Cond" panose="020B0506020202020204" pitchFamily="34" charset="0"/>
              </a:rPr>
              <a:t>sensors</a:t>
            </a:r>
            <a:r>
              <a:rPr lang="hu-HU" sz="1200" dirty="0">
                <a:latin typeface="Arial Nova Cond" panose="020B0506020202020204" pitchFamily="34" charset="0"/>
              </a:rPr>
              <a:t>,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Fontos, hogy a színek stimmeljenek a másik ábrával</a:t>
            </a:r>
          </a:p>
        </p:txBody>
      </p:sp>
      <p:sp>
        <p:nvSpPr>
          <p:cNvPr id="16" name="Téglalap: szamárfül 15">
            <a:extLst>
              <a:ext uri="{FF2B5EF4-FFF2-40B4-BE49-F238E27FC236}">
                <a16:creationId xmlns:a16="http://schemas.microsoft.com/office/drawing/2014/main" id="{86CBEDB4-7F02-4D7F-A677-A9E14BD5D3D6}"/>
              </a:ext>
            </a:extLst>
          </p:cNvPr>
          <p:cNvSpPr/>
          <p:nvPr/>
        </p:nvSpPr>
        <p:spPr>
          <a:xfrm>
            <a:off x="7965558" y="3772018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Pluszban ide kell még rakni a </a:t>
            </a:r>
            <a:r>
              <a:rPr lang="hu-HU" sz="1200" dirty="0" err="1">
                <a:latin typeface="Arial Nova Cond" panose="020B0506020202020204" pitchFamily="34" charset="0"/>
              </a:rPr>
              <a:t>history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ani</a:t>
            </a:r>
            <a:r>
              <a:rPr lang="hu-HU" sz="1200" dirty="0">
                <a:latin typeface="Arial Nova Cond" panose="020B0506020202020204" pitchFamily="34" charset="0"/>
              </a:rPr>
              <a:t> első pár </a:t>
            </a:r>
            <a:r>
              <a:rPr lang="hu-HU" sz="1200" dirty="0" err="1">
                <a:latin typeface="Arial Nova Cond" panose="020B0506020202020204" pitchFamily="34" charset="0"/>
              </a:rPr>
              <a:t>framejeből</a:t>
            </a:r>
            <a:r>
              <a:rPr lang="hu-HU" sz="1200" dirty="0">
                <a:latin typeface="Arial Nova Cond" panose="020B0506020202020204" pitchFamily="34" charset="0"/>
              </a:rPr>
              <a:t> készült animációt nagy nagyitásban és úgy, hogy a szenzorok </a:t>
            </a:r>
            <a:r>
              <a:rPr lang="hu-HU" sz="1200" dirty="0" err="1">
                <a:latin typeface="Arial Nova Cond" panose="020B0506020202020204" pitchFamily="34" charset="0"/>
              </a:rPr>
              <a:t>szine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azons</a:t>
            </a:r>
            <a:r>
              <a:rPr lang="hu-HU" sz="1200" dirty="0">
                <a:latin typeface="Arial Nova Cond" panose="020B0506020202020204" pitchFamily="34" charset="0"/>
              </a:rPr>
              <a:t> legyen.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22F600C7-3174-4EB6-B87C-03A615D0ECB3}"/>
              </a:ext>
            </a:extLst>
          </p:cNvPr>
          <p:cNvSpPr/>
          <p:nvPr/>
        </p:nvSpPr>
        <p:spPr>
          <a:xfrm>
            <a:off x="5006337" y="855757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Ja és ami a legfontosabb ugyan ide betenni azt az ábrát amit egyszer már megcsináltam amikor a </a:t>
            </a:r>
            <a:r>
              <a:rPr lang="hu-HU" sz="1200" dirty="0" err="1">
                <a:latin typeface="Arial Nova Cond" panose="020B0506020202020204" pitchFamily="34" charset="0"/>
              </a:rPr>
              <a:t>sinusz</a:t>
            </a:r>
            <a:r>
              <a:rPr lang="hu-HU" sz="1200" dirty="0">
                <a:latin typeface="Arial Nova Cond" panose="020B0506020202020204" pitchFamily="34" charset="0"/>
              </a:rPr>
              <a:t> görbét becsültem online módon, a hibával együtt ábrázolva, de most úgy kéne, hogy a </a:t>
            </a:r>
            <a:r>
              <a:rPr lang="hu-HU" sz="1200" dirty="0" err="1">
                <a:latin typeface="Arial Nova Cond" panose="020B0506020202020204" pitchFamily="34" charset="0"/>
              </a:rPr>
              <a:t>self.sensor_left</a:t>
            </a:r>
            <a:r>
              <a:rPr lang="hu-HU" sz="1200" dirty="0">
                <a:latin typeface="Arial Nova Cond" panose="020B0506020202020204" pitchFamily="34" charset="0"/>
              </a:rPr>
              <a:t> van a jobb tengelyen a függőlegesen meg az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 és a hozzá tartozó </a:t>
            </a:r>
            <a:r>
              <a:rPr lang="hu-HU" sz="1200">
                <a:latin typeface="Arial Nova Cond" panose="020B0506020202020204" pitchFamily="34" charset="0"/>
              </a:rPr>
              <a:t>neurális hálós becslés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C16ED8B1-AE7E-4DE6-AC4F-86CBA251E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 animáción a három ábrázolási mód közötti kapcsolatot próbálom meg bemutatni.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4153433" y="42499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 hirtelen ugrott egy nagyság-rendet.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4153433" y="42499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szenzor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6A4C622F-3ADF-48AF-A998-74CFA122A4A9}"/>
              </a:ext>
            </a:extLst>
          </p:cNvPr>
          <p:cNvSpPr/>
          <p:nvPr/>
        </p:nvSpPr>
        <p:spPr>
          <a:xfrm>
            <a:off x="7742794" y="339208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is.</a:t>
            </a:r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D9EB7D2-4209-4273-9859-A32C72401F3F}"/>
              </a:ext>
            </a:extLst>
          </p:cNvPr>
          <p:cNvSpPr/>
          <p:nvPr/>
        </p:nvSpPr>
        <p:spPr>
          <a:xfrm>
            <a:off x="7742794" y="339208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 látható más formában</a:t>
            </a: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ACCC0E9B-6E69-417C-8EBD-7AC17E6DA075}"/>
              </a:ext>
            </a:extLst>
          </p:cNvPr>
          <p:cNvSpPr/>
          <p:nvPr/>
        </p:nvSpPr>
        <p:spPr>
          <a:xfrm>
            <a:off x="2857867" y="316158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Tulajdonképpen ez a három ábra ugyan azt mutatja másféle képen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BE6CBED6-4B70-401F-9F55-FD6B5E42DE90}"/>
              </a:ext>
            </a:extLst>
          </p:cNvPr>
          <p:cNvSpPr/>
          <p:nvPr/>
        </p:nvSpPr>
        <p:spPr>
          <a:xfrm>
            <a:off x="2946240" y="316063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itt is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BCA9AE0D-C893-4A94-B99C-2A283E82864F}"/>
              </a:ext>
            </a:extLst>
          </p:cNvPr>
          <p:cNvSpPr/>
          <p:nvPr/>
        </p:nvSpPr>
        <p:spPr>
          <a:xfrm>
            <a:off x="8851041" y="139196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ugrott egyet nagyságrendileg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ACF645E2-A69B-40A7-85E6-1E97058A826F}"/>
              </a:ext>
            </a:extLst>
          </p:cNvPr>
          <p:cNvSpPr/>
          <p:nvPr/>
        </p:nvSpPr>
        <p:spPr>
          <a:xfrm>
            <a:off x="8939414" y="139101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 jobb szenzor értéke (narancs)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6AF9E6F0-F950-49CE-AB76-16010A1B00F4}"/>
              </a:ext>
            </a:extLst>
          </p:cNvPr>
          <p:cNvSpPr/>
          <p:nvPr/>
        </p:nvSpPr>
        <p:spPr>
          <a:xfrm>
            <a:off x="7742794" y="387415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ez így megy tovább</a:t>
            </a:r>
            <a:endParaRPr lang="hu-HU" dirty="0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A8304B6D-EBC3-4A07-8C9B-D980A0F8AFC8}"/>
              </a:ext>
            </a:extLst>
          </p:cNvPr>
          <p:cNvSpPr/>
          <p:nvPr/>
        </p:nvSpPr>
        <p:spPr>
          <a:xfrm>
            <a:off x="7742794" y="387415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Ő lenne az</a:t>
            </a:r>
          </a:p>
        </p:txBody>
      </p:sp>
    </p:spTree>
    <p:extLst>
      <p:ext uri="{BB962C8B-B14F-4D97-AF65-F5344CB8AC3E}">
        <p14:creationId xmlns:p14="http://schemas.microsoft.com/office/powerpoint/2010/main" val="29484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5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2" presetClass="mediacall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9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Plot3D">
            <a:hlinkClick r:id="" action="ppaction://media"/>
            <a:extLst>
              <a:ext uri="{FF2B5EF4-FFF2-40B4-BE49-F238E27FC236}">
                <a16:creationId xmlns:a16="http://schemas.microsoft.com/office/drawing/2014/main" id="{42597AE9-FDB1-4074-86ED-A322EBEE8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424" y="314342"/>
            <a:ext cx="5152516" cy="5152516"/>
          </a:xfrm>
          <a:prstGeom prst="rect">
            <a:avLst/>
          </a:prstGeom>
        </p:spPr>
      </p:pic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6007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144135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144135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előbb látott 420 hosszú futás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CC6481F9-C6C5-45E3-8539-41028C08BD3A}"/>
              </a:ext>
            </a:extLst>
          </p:cNvPr>
          <p:cNvSpPr/>
          <p:nvPr/>
        </p:nvSpPr>
        <p:spPr>
          <a:xfrm>
            <a:off x="6354024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9525E28F-E30C-4840-81D5-508FAE8BF18A}"/>
              </a:ext>
            </a:extLst>
          </p:cNvPr>
          <p:cNvSpPr/>
          <p:nvPr/>
        </p:nvSpPr>
        <p:spPr>
          <a:xfrm>
            <a:off x="6354024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előző folytatása mégy 2580 lépés </a:t>
            </a:r>
          </a:p>
        </p:txBody>
      </p:sp>
    </p:spTree>
    <p:extLst>
      <p:ext uri="{BB962C8B-B14F-4D97-AF65-F5344CB8AC3E}">
        <p14:creationId xmlns:p14="http://schemas.microsoft.com/office/powerpoint/2010/main" val="16439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1" grpId="0" animBg="1"/>
      <p:bldP spid="25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19088</TotalTime>
  <Words>2546</Words>
  <Application>Microsoft Office PowerPoint</Application>
  <PresentationFormat>Szélesvásznú</PresentationFormat>
  <Paragraphs>237</Paragraphs>
  <Slides>17</Slides>
  <Notes>16</Notes>
  <HiddenSlides>2</HiddenSlides>
  <MMClips>20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4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1059</cp:revision>
  <dcterms:created xsi:type="dcterms:W3CDTF">2019-06-15T13:08:53Z</dcterms:created>
  <dcterms:modified xsi:type="dcterms:W3CDTF">2021-11-01T21:57:16Z</dcterms:modified>
</cp:coreProperties>
</file>